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2"/>
  </p:notesMasterIdLst>
  <p:sldIdLst>
    <p:sldId id="322" r:id="rId2"/>
    <p:sldId id="259" r:id="rId3"/>
    <p:sldId id="310" r:id="rId4"/>
    <p:sldId id="323" r:id="rId5"/>
    <p:sldId id="324" r:id="rId6"/>
    <p:sldId id="325" r:id="rId7"/>
    <p:sldId id="326" r:id="rId8"/>
    <p:sldId id="328" r:id="rId9"/>
    <p:sldId id="327" r:id="rId10"/>
    <p:sldId id="287" r:id="rId11"/>
  </p:sldIdLst>
  <p:sldSz cx="9144000" cy="5143500" type="screen16x9"/>
  <p:notesSz cx="6858000" cy="9144000"/>
  <p:defaultTextStyle>
    <a:defPPr>
      <a:defRPr lang="ru-RU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8246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>
        <p:scale>
          <a:sx n="109" d="100"/>
          <a:sy n="109" d="100"/>
        </p:scale>
        <p:origin x="-228" y="-1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04DB4B-7235-42B1-A924-9802C15922EF}" type="datetimeFigureOut">
              <a:rPr lang="ru-RU" smtClean="0"/>
              <a:t>08.04.2020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0F7EDB5-CFE0-4C0D-9803-BB02B60682E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79613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20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378"/>
            <a:fld id="{3E1AE134-1C39-4942-A0B8-8F57CFF9241A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914378"/>
              <a:t>08.04.2020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378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378"/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914378"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47278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378"/>
            <a:fld id="{999058C9-BEC9-4232-9EDE-F81D83311234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914378"/>
              <a:t>08.04.2020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378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378"/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914378"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21102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378"/>
            <a:fld id="{0AA3292C-A170-4D1C-807D-E0240AE18292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914378"/>
              <a:t>08.04.2020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378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378"/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914378"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07128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378"/>
            <a:fld id="{A9AB66CF-8313-45D4-B68E-8404CF39366F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914378"/>
              <a:t>08.04.2020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378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378"/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914378"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75635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7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7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378"/>
            <a:fld id="{7E99A413-02AF-48E4-A2F3-BD65B65CACA9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914378"/>
              <a:t>08.04.2020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378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378"/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914378"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800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378"/>
            <a:fld id="{7116FDF5-4497-414D-B625-3D8584CEDD08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914378"/>
              <a:t>08.04.2020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378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378"/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914378"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38773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378"/>
            <a:fld id="{2A8B3820-E60C-4447-BE09-646EDA3D76C8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914378"/>
              <a:t>08.04.2020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378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378"/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914378"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87594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2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9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2" y="1076327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8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2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378"/>
            <a:fld id="{91A17B83-15DF-4171-88DD-28B3C97AF4AA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914378"/>
              <a:t>08.04.2020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378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378"/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914378"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43107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8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2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4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8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2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378"/>
            <a:fld id="{81731D79-530B-4D73-AAD1-B39AEB770341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914378"/>
              <a:t>08.04.2020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378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378"/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914378"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59260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378"/>
            <a:fld id="{940438E3-955A-4305-9B86-FF887308C769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914378"/>
              <a:t>08.04.2020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378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378"/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914378"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75401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80"/>
            <a:ext cx="2057400" cy="43886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80"/>
            <a:ext cx="6019800" cy="43886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378"/>
            <a:fld id="{7981FAC1-AF1A-4BB8-A8F0-64581BA6491A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914378"/>
              <a:t>08.04.2020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378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378"/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914378"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19198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378"/>
            <a:fld id="{3B81D93D-C852-4A12-89F8-1F7D72B22A14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914378"/>
              <a:t>08.04.2020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378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378"/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914378"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87684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ctr" defTabSz="914378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92" indent="-342892" algn="l" defTabSz="914378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31" indent="-285743" algn="l" defTabSz="914378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2" indent="-228594" algn="l" defTabSz="914378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8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8" indent="-228594" algn="l" defTabSz="914378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8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8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5" indent="-228594" algn="l" defTabSz="914378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8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8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2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7005849" y="4515966"/>
            <a:ext cx="2133600" cy="273844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325" y="51472"/>
            <a:ext cx="1688107" cy="93610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01783" y="176051"/>
            <a:ext cx="6655806" cy="971299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Организация дистанционного обучения</a:t>
            </a:r>
            <a:endParaRPr lang="ru-RU" sz="2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Arial" panose="020B0604020202020204" pitchFamily="34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395021" y="1514246"/>
            <a:ext cx="8390534" cy="2474447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ru-RU" sz="2400" b="1" dirty="0" smtClean="0">
                <a:solidFill>
                  <a:srgbClr val="A8246F"/>
                </a:solidFill>
              </a:rPr>
              <a:t>Рабочая программа включает в себя:</a:t>
            </a:r>
          </a:p>
          <a:p>
            <a:pPr marL="0" indent="446088" algn="just">
              <a:spcAft>
                <a:spcPts val="600"/>
              </a:spcAft>
              <a:buNone/>
            </a:pPr>
            <a:r>
              <a:rPr lang="ru-RU" sz="2400" dirty="0">
                <a:solidFill>
                  <a:srgbClr val="002060"/>
                </a:solidFill>
              </a:rPr>
              <a:t>планируемые результаты освоения учебного предмета, курса</a:t>
            </a:r>
            <a:r>
              <a:rPr lang="ru-RU" sz="2400" dirty="0" smtClean="0">
                <a:solidFill>
                  <a:srgbClr val="002060"/>
                </a:solidFill>
              </a:rPr>
              <a:t>;</a:t>
            </a:r>
          </a:p>
          <a:p>
            <a:pPr marL="0" indent="446088" algn="just">
              <a:spcAft>
                <a:spcPts val="600"/>
              </a:spcAft>
              <a:buNone/>
            </a:pPr>
            <a:r>
              <a:rPr lang="ru-RU" sz="2400" dirty="0" smtClean="0">
                <a:solidFill>
                  <a:srgbClr val="002060"/>
                </a:solidFill>
              </a:rPr>
              <a:t> </a:t>
            </a:r>
            <a:r>
              <a:rPr lang="ru-RU" sz="2400" dirty="0">
                <a:solidFill>
                  <a:srgbClr val="002060"/>
                </a:solidFill>
              </a:rPr>
              <a:t>содержание учебного предмета, </a:t>
            </a:r>
            <a:r>
              <a:rPr lang="ru-RU" sz="2400" dirty="0" smtClean="0">
                <a:solidFill>
                  <a:srgbClr val="002060"/>
                </a:solidFill>
              </a:rPr>
              <a:t>курса;</a:t>
            </a:r>
          </a:p>
          <a:p>
            <a:pPr marL="0" indent="446088" algn="just">
              <a:spcAft>
                <a:spcPts val="600"/>
              </a:spcAft>
              <a:buNone/>
            </a:pPr>
            <a:r>
              <a:rPr lang="ru-RU" sz="2400" dirty="0" smtClean="0">
                <a:solidFill>
                  <a:srgbClr val="002060"/>
                </a:solidFill>
              </a:rPr>
              <a:t> тематическое </a:t>
            </a:r>
            <a:r>
              <a:rPr lang="ru-RU" sz="2400" dirty="0">
                <a:solidFill>
                  <a:srgbClr val="002060"/>
                </a:solidFill>
              </a:rPr>
              <a:t>планирование с указанием количества часов на освоение каждой темы</a:t>
            </a:r>
          </a:p>
        </p:txBody>
      </p:sp>
    </p:spTree>
    <p:extLst>
      <p:ext uri="{BB962C8B-B14F-4D97-AF65-F5344CB8AC3E}">
        <p14:creationId xmlns:p14="http://schemas.microsoft.com/office/powerpoint/2010/main" val="285463667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7005849" y="4515966"/>
            <a:ext cx="2133600" cy="273844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325" y="51472"/>
            <a:ext cx="1688107" cy="93610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01783" y="176051"/>
            <a:ext cx="6655806" cy="971299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Организация дистанционного обучения</a:t>
            </a:r>
            <a:endParaRPr lang="ru-RU" sz="2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Arial" panose="020B0604020202020204" pitchFamily="34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395021" y="1271929"/>
            <a:ext cx="8390534" cy="3161081"/>
          </a:xfrm>
        </p:spPr>
        <p:txBody>
          <a:bodyPr>
            <a:normAutofit fontScale="62500" lnSpcReduction="20000"/>
          </a:bodyPr>
          <a:lstStyle/>
          <a:p>
            <a:pPr marL="0" indent="0" algn="just">
              <a:buNone/>
            </a:pPr>
            <a:r>
              <a:rPr lang="ru-RU" sz="4000" b="1" dirty="0">
                <a:solidFill>
                  <a:srgbClr val="A8246F"/>
                </a:solidFill>
              </a:rPr>
              <a:t>Внести изменения в рабочую программу в </a:t>
            </a:r>
            <a:r>
              <a:rPr lang="ru-RU" sz="4000" b="1" dirty="0" smtClean="0">
                <a:solidFill>
                  <a:srgbClr val="A8246F"/>
                </a:solidFill>
              </a:rPr>
              <a:t>части:</a:t>
            </a:r>
          </a:p>
          <a:p>
            <a:pPr marL="0" indent="446088" algn="just">
              <a:lnSpc>
                <a:spcPct val="120000"/>
              </a:lnSpc>
              <a:buNone/>
            </a:pPr>
            <a:r>
              <a:rPr lang="ru-RU" sz="3800" dirty="0" smtClean="0">
                <a:solidFill>
                  <a:srgbClr val="002060"/>
                </a:solidFill>
              </a:rPr>
              <a:t>изменения </a:t>
            </a:r>
            <a:r>
              <a:rPr lang="ru-RU" sz="3800" dirty="0">
                <a:solidFill>
                  <a:srgbClr val="002060"/>
                </a:solidFill>
              </a:rPr>
              <a:t>формы организации учебных занятий,</a:t>
            </a:r>
          </a:p>
          <a:p>
            <a:pPr marL="0" indent="446088" algn="just">
              <a:lnSpc>
                <a:spcPct val="120000"/>
              </a:lnSpc>
              <a:buNone/>
            </a:pPr>
            <a:r>
              <a:rPr lang="ru-RU" sz="3800" dirty="0">
                <a:solidFill>
                  <a:srgbClr val="002060"/>
                </a:solidFill>
              </a:rPr>
              <a:t>основных видов учебной деятельности обучающегося, </a:t>
            </a:r>
          </a:p>
          <a:p>
            <a:pPr marL="0" indent="446088" algn="just">
              <a:lnSpc>
                <a:spcPct val="120000"/>
              </a:lnSpc>
              <a:buNone/>
            </a:pPr>
            <a:r>
              <a:rPr lang="ru-RU" sz="3800" dirty="0">
                <a:solidFill>
                  <a:srgbClr val="002060"/>
                </a:solidFill>
              </a:rPr>
              <a:t>дат проведения занятий, </a:t>
            </a:r>
          </a:p>
          <a:p>
            <a:pPr marL="0" indent="446088" algn="just">
              <a:lnSpc>
                <a:spcPct val="120000"/>
              </a:lnSpc>
              <a:buNone/>
            </a:pPr>
            <a:r>
              <a:rPr lang="ru-RU" sz="3800" dirty="0">
                <a:solidFill>
                  <a:srgbClr val="002060"/>
                </a:solidFill>
              </a:rPr>
              <a:t>количества часов, отводимых на изучение каждой темы, </a:t>
            </a:r>
          </a:p>
          <a:p>
            <a:pPr marL="0" indent="446088" algn="just">
              <a:lnSpc>
                <a:spcPct val="120000"/>
              </a:lnSpc>
              <a:buNone/>
            </a:pPr>
            <a:r>
              <a:rPr lang="ru-RU" sz="3800" dirty="0">
                <a:solidFill>
                  <a:srgbClr val="002060"/>
                </a:solidFill>
              </a:rPr>
              <a:t>возможное уменьшение количества контрольных работ, связанных с укрупнением изучаем тем</a:t>
            </a:r>
          </a:p>
        </p:txBody>
      </p:sp>
    </p:spTree>
    <p:extLst>
      <p:ext uri="{BB962C8B-B14F-4D97-AF65-F5344CB8AC3E}">
        <p14:creationId xmlns:p14="http://schemas.microsoft.com/office/powerpoint/2010/main" val="176754414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325" y="51472"/>
            <a:ext cx="1688107" cy="936104"/>
          </a:xfrm>
          <a:prstGeom prst="rect">
            <a:avLst/>
          </a:prstGeom>
        </p:spPr>
      </p:pic>
      <p:sp>
        <p:nvSpPr>
          <p:cNvPr id="8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7005849" y="4515966"/>
            <a:ext cx="2133600" cy="273844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9" name="Объект 8" descr="C:\Users\Tamara.Fedorova\AppData\Local\Microsoft\Windows\INetCache\Content.Outlook\084JF31V\img10.jpg"/>
          <p:cNvPicPr>
            <a:picLocks noGrp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3312" y="848563"/>
            <a:ext cx="6371539" cy="3879977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Заголовок 1"/>
          <p:cNvSpPr>
            <a:spLocks noGrp="1"/>
          </p:cNvSpPr>
          <p:nvPr>
            <p:ph type="title"/>
          </p:nvPr>
        </p:nvSpPr>
        <p:spPr>
          <a:xfrm>
            <a:off x="1201783" y="-58034"/>
            <a:ext cx="6655806" cy="971299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Организация дистанционного обучения</a:t>
            </a:r>
            <a:endParaRPr lang="ru-RU" sz="2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942925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7005849" y="4515966"/>
            <a:ext cx="2133600" cy="273844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325" y="51472"/>
            <a:ext cx="1688107" cy="93610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01783" y="139476"/>
            <a:ext cx="6655806" cy="971299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Организация дистанционного обучения</a:t>
            </a:r>
            <a:endParaRPr lang="ru-RU" sz="2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Arial" panose="020B0604020202020204" pitchFamily="34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395021" y="1514246"/>
            <a:ext cx="8390534" cy="2713940"/>
          </a:xfrm>
        </p:spPr>
        <p:txBody>
          <a:bodyPr>
            <a:normAutofit/>
          </a:bodyPr>
          <a:lstStyle/>
          <a:p>
            <a:pPr marL="0" indent="541338" algn="just">
              <a:buNone/>
            </a:pPr>
            <a:r>
              <a:rPr lang="ru-RU" sz="2400" b="1" dirty="0" smtClean="0">
                <a:solidFill>
                  <a:srgbClr val="002060"/>
                </a:solidFill>
              </a:rPr>
              <a:t>Ведение электронного журнала:</a:t>
            </a:r>
          </a:p>
          <a:p>
            <a:pPr marL="0" indent="541338" algn="just">
              <a:buNone/>
            </a:pPr>
            <a:r>
              <a:rPr lang="ru-RU" sz="2500" dirty="0">
                <a:solidFill>
                  <a:srgbClr val="A8246F"/>
                </a:solidFill>
              </a:rPr>
              <a:t>увеличены сроки внесения оценок в журналы с одного дня до </a:t>
            </a:r>
            <a:r>
              <a:rPr lang="ru-RU" sz="2500" dirty="0" smtClean="0">
                <a:solidFill>
                  <a:srgbClr val="A8246F"/>
                </a:solidFill>
              </a:rPr>
              <a:t>недели.</a:t>
            </a:r>
            <a:endParaRPr lang="ru-RU" sz="2500" dirty="0">
              <a:solidFill>
                <a:srgbClr val="A8246F"/>
              </a:solidFill>
            </a:endParaRPr>
          </a:p>
          <a:p>
            <a:pPr marL="0" indent="541338" algn="just">
              <a:buNone/>
            </a:pPr>
            <a:r>
              <a:rPr lang="ru-RU" sz="2500" b="1" dirty="0">
                <a:solidFill>
                  <a:srgbClr val="002060"/>
                </a:solidFill>
              </a:rPr>
              <a:t>Обеспечение учёта и хранения материалов промежуточной </a:t>
            </a:r>
            <a:r>
              <a:rPr lang="ru-RU" sz="2500" b="1" dirty="0" smtClean="0">
                <a:solidFill>
                  <a:srgbClr val="002060"/>
                </a:solidFill>
              </a:rPr>
              <a:t>аттестации: </a:t>
            </a:r>
            <a:r>
              <a:rPr lang="ru-RU" sz="2500" dirty="0" err="1" smtClean="0">
                <a:solidFill>
                  <a:srgbClr val="A8246F"/>
                </a:solidFill>
              </a:rPr>
              <a:t>КИМы</a:t>
            </a:r>
            <a:r>
              <a:rPr lang="ru-RU" sz="2500" dirty="0" smtClean="0">
                <a:solidFill>
                  <a:srgbClr val="A8246F"/>
                </a:solidFill>
              </a:rPr>
              <a:t>, ученические работы, анализ </a:t>
            </a:r>
            <a:r>
              <a:rPr lang="ru-RU" sz="2500" dirty="0">
                <a:solidFill>
                  <a:srgbClr val="A8246F"/>
                </a:solidFill>
              </a:rPr>
              <a:t>результатов.</a:t>
            </a:r>
          </a:p>
        </p:txBody>
      </p:sp>
    </p:spTree>
    <p:extLst>
      <p:ext uri="{BB962C8B-B14F-4D97-AF65-F5344CB8AC3E}">
        <p14:creationId xmlns:p14="http://schemas.microsoft.com/office/powerpoint/2010/main" val="275081194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7005849" y="4515966"/>
            <a:ext cx="2133600" cy="273844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325" y="51472"/>
            <a:ext cx="1688107" cy="93610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01783" y="73641"/>
            <a:ext cx="6655806" cy="971299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Организация дистанционного обучения</a:t>
            </a:r>
            <a:endParaRPr lang="ru-RU" sz="2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Arial" panose="020B0604020202020204" pitchFamily="34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395021" y="1214317"/>
            <a:ext cx="8390534" cy="2474447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2000" b="1" dirty="0" smtClean="0">
                <a:solidFill>
                  <a:srgbClr val="002060"/>
                </a:solidFill>
              </a:rPr>
              <a:t>Дистанционную </a:t>
            </a:r>
            <a:r>
              <a:rPr lang="ru-RU" sz="2000" b="1" dirty="0">
                <a:solidFill>
                  <a:srgbClr val="002060"/>
                </a:solidFill>
              </a:rPr>
              <a:t>форму </a:t>
            </a:r>
            <a:r>
              <a:rPr lang="ru-RU" sz="2000" b="1" dirty="0" smtClean="0">
                <a:solidFill>
                  <a:srgbClr val="002060"/>
                </a:solidFill>
              </a:rPr>
              <a:t>обучения </a:t>
            </a:r>
            <a:r>
              <a:rPr lang="ru-RU" sz="2000" b="1" dirty="0" smtClean="0">
                <a:solidFill>
                  <a:srgbClr val="A8246F"/>
                </a:solidFill>
              </a:rPr>
              <a:t>контролирует </a:t>
            </a:r>
            <a:r>
              <a:rPr lang="ru-RU" sz="2000" b="1" dirty="0">
                <a:solidFill>
                  <a:srgbClr val="A8246F"/>
                </a:solidFill>
              </a:rPr>
              <a:t>заместитель директора по учебной работе.</a:t>
            </a:r>
          </a:p>
          <a:p>
            <a:pPr marL="0" indent="0" algn="just">
              <a:buNone/>
            </a:pPr>
            <a:r>
              <a:rPr lang="ru-RU" sz="2000" dirty="0" smtClean="0">
                <a:solidFill>
                  <a:srgbClr val="002060"/>
                </a:solidFill>
              </a:rPr>
              <a:t>Необходимо:</a:t>
            </a:r>
          </a:p>
          <a:p>
            <a:pPr marL="0" indent="358775" algn="just">
              <a:buNone/>
            </a:pPr>
            <a:r>
              <a:rPr lang="ru-RU" sz="2000" dirty="0" smtClean="0">
                <a:solidFill>
                  <a:srgbClr val="002060"/>
                </a:solidFill>
              </a:rPr>
              <a:t>проводить </a:t>
            </a:r>
            <a:r>
              <a:rPr lang="ru-RU" sz="2000" dirty="0">
                <a:solidFill>
                  <a:srgbClr val="002060"/>
                </a:solidFill>
              </a:rPr>
              <a:t>ежедневный мониторинг присутствующих детей на дистанционном уроке, выделить отдельно тех, кто по болезни временно не участвует в образовательном </a:t>
            </a:r>
            <a:r>
              <a:rPr lang="ru-RU" sz="2000" dirty="0" smtClean="0">
                <a:solidFill>
                  <a:srgbClr val="002060"/>
                </a:solidFill>
              </a:rPr>
              <a:t>процессе;</a:t>
            </a:r>
          </a:p>
          <a:p>
            <a:pPr marL="0" indent="358775" algn="just">
              <a:buNone/>
            </a:pPr>
            <a:r>
              <a:rPr lang="ru-RU" sz="2000" dirty="0" smtClean="0">
                <a:solidFill>
                  <a:srgbClr val="002060"/>
                </a:solidFill>
              </a:rPr>
              <a:t>контролировать </a:t>
            </a:r>
            <a:r>
              <a:rPr lang="ru-RU" sz="2000" dirty="0">
                <a:solidFill>
                  <a:srgbClr val="002060"/>
                </a:solidFill>
              </a:rPr>
              <a:t>выполнение рабочих программ по </a:t>
            </a:r>
            <a:r>
              <a:rPr lang="ru-RU" sz="2000" dirty="0" smtClean="0">
                <a:solidFill>
                  <a:srgbClr val="002060"/>
                </a:solidFill>
              </a:rPr>
              <a:t>предметам;</a:t>
            </a:r>
          </a:p>
          <a:p>
            <a:pPr marL="0" indent="358775" algn="just">
              <a:buNone/>
            </a:pPr>
            <a:r>
              <a:rPr lang="ru-RU" sz="2000" dirty="0" smtClean="0">
                <a:solidFill>
                  <a:srgbClr val="002060"/>
                </a:solidFill>
              </a:rPr>
              <a:t>проверять </a:t>
            </a:r>
            <a:r>
              <a:rPr lang="ru-RU" sz="2000" dirty="0">
                <a:solidFill>
                  <a:srgbClr val="002060"/>
                </a:solidFill>
              </a:rPr>
              <a:t>электронный журнал: </a:t>
            </a:r>
            <a:r>
              <a:rPr lang="ru-RU" sz="2000" dirty="0" err="1">
                <a:solidFill>
                  <a:srgbClr val="002060"/>
                </a:solidFill>
              </a:rPr>
              <a:t>накопляемость</a:t>
            </a:r>
            <a:r>
              <a:rPr lang="ru-RU" sz="2000" dirty="0">
                <a:solidFill>
                  <a:srgbClr val="002060"/>
                </a:solidFill>
              </a:rPr>
              <a:t> отметок и домашние </a:t>
            </a:r>
            <a:r>
              <a:rPr lang="ru-RU" sz="2000" dirty="0" smtClean="0">
                <a:solidFill>
                  <a:srgbClr val="002060"/>
                </a:solidFill>
              </a:rPr>
              <a:t>задания;</a:t>
            </a:r>
          </a:p>
          <a:p>
            <a:pPr marL="0" indent="358775" algn="just">
              <a:buNone/>
            </a:pPr>
            <a:r>
              <a:rPr lang="ru-RU" sz="2000" dirty="0" smtClean="0">
                <a:solidFill>
                  <a:srgbClr val="002060"/>
                </a:solidFill>
              </a:rPr>
              <a:t>контролировать </a:t>
            </a:r>
            <a:r>
              <a:rPr lang="ru-RU" sz="2000" dirty="0">
                <a:solidFill>
                  <a:srgbClr val="002060"/>
                </a:solidFill>
              </a:rPr>
              <a:t>организацию урочной деятельности.</a:t>
            </a:r>
          </a:p>
          <a:p>
            <a:pPr marL="0" indent="0" algn="just">
              <a:buNone/>
            </a:pPr>
            <a:endParaRPr lang="ru-RU" sz="20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37948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7005849" y="4515966"/>
            <a:ext cx="2133600" cy="273844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325" y="51472"/>
            <a:ext cx="1688107" cy="93610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01783" y="59011"/>
            <a:ext cx="6655806" cy="971299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Пример организации контроля </a:t>
            </a:r>
            <a:endParaRPr lang="ru-RU" sz="2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Arial" panose="020B0604020202020204" pitchFamily="34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958291" y="995116"/>
            <a:ext cx="7827264" cy="3520850"/>
          </a:xfrm>
        </p:spPr>
        <p:txBody>
          <a:bodyPr>
            <a:normAutofit fontScale="70000" lnSpcReduction="20000"/>
          </a:bodyPr>
          <a:lstStyle/>
          <a:p>
            <a:pPr marL="0" indent="0" algn="just">
              <a:buNone/>
            </a:pPr>
            <a:r>
              <a:rPr lang="ru-RU" sz="2400" b="1" dirty="0" smtClean="0">
                <a:solidFill>
                  <a:srgbClr val="002060"/>
                </a:solidFill>
              </a:rPr>
              <a:t>1. Каждый </a:t>
            </a:r>
            <a:r>
              <a:rPr lang="ru-RU" sz="2400" b="1" dirty="0">
                <a:solidFill>
                  <a:srgbClr val="002060"/>
                </a:solidFill>
              </a:rPr>
              <a:t>учитель-предметник обязан выложить ссылку на </a:t>
            </a:r>
            <a:r>
              <a:rPr lang="ru-RU" sz="2400" b="1" dirty="0" err="1">
                <a:solidFill>
                  <a:srgbClr val="002060"/>
                </a:solidFill>
              </a:rPr>
              <a:t>online</a:t>
            </a:r>
            <a:r>
              <a:rPr lang="ru-RU" sz="2400" b="1" dirty="0">
                <a:solidFill>
                  <a:srgbClr val="002060"/>
                </a:solidFill>
              </a:rPr>
              <a:t> – урок в почте класса до 18:00, чтобы с вечера могли родители младших классов увидеть).</a:t>
            </a:r>
          </a:p>
          <a:p>
            <a:pPr marL="0" indent="0" algn="just">
              <a:buNone/>
            </a:pPr>
            <a:r>
              <a:rPr lang="ru-RU" sz="2400" b="1" dirty="0" smtClean="0">
                <a:solidFill>
                  <a:srgbClr val="002060"/>
                </a:solidFill>
              </a:rPr>
              <a:t>2. Заместители </a:t>
            </a:r>
            <a:r>
              <a:rPr lang="ru-RU" sz="2400" b="1" dirty="0">
                <a:solidFill>
                  <a:srgbClr val="002060"/>
                </a:solidFill>
              </a:rPr>
              <a:t>директора посещают уроки с целью контроля, проходя по ссылке, размещенной в почтах классов.</a:t>
            </a:r>
          </a:p>
          <a:p>
            <a:pPr marL="0" indent="0" algn="just">
              <a:buNone/>
            </a:pPr>
            <a:r>
              <a:rPr lang="ru-RU" sz="2400" b="1" dirty="0" smtClean="0">
                <a:solidFill>
                  <a:srgbClr val="002060"/>
                </a:solidFill>
              </a:rPr>
              <a:t>3.  Ежедневно </a:t>
            </a:r>
            <a:r>
              <a:rPr lang="ru-RU" sz="2400" b="1" dirty="0">
                <a:solidFill>
                  <a:srgbClr val="002060"/>
                </a:solidFill>
              </a:rPr>
              <a:t>заполнять форму «Отчет по урокам» по </a:t>
            </a:r>
            <a:r>
              <a:rPr lang="ru-RU" sz="2400" b="1" dirty="0" err="1">
                <a:solidFill>
                  <a:srgbClr val="002060"/>
                </a:solidFill>
              </a:rPr>
              <a:t>google</a:t>
            </a:r>
            <a:r>
              <a:rPr lang="ru-RU" sz="2400" b="1" dirty="0">
                <a:solidFill>
                  <a:srgbClr val="002060"/>
                </a:solidFill>
              </a:rPr>
              <a:t>-ссылке </a:t>
            </a:r>
          </a:p>
          <a:p>
            <a:pPr marL="0" indent="0" algn="just">
              <a:buNone/>
            </a:pPr>
            <a:r>
              <a:rPr lang="ru-RU" sz="2400" b="1" dirty="0">
                <a:solidFill>
                  <a:srgbClr val="002060"/>
                </a:solidFill>
              </a:rPr>
              <a:t>Вопросы: ФИО</a:t>
            </a:r>
          </a:p>
          <a:p>
            <a:pPr marL="0" indent="0" algn="just">
              <a:buNone/>
            </a:pPr>
            <a:r>
              <a:rPr lang="ru-RU" sz="2400" b="1" dirty="0">
                <a:solidFill>
                  <a:srgbClr val="002060"/>
                </a:solidFill>
              </a:rPr>
              <a:t>		ПРЕДМЕТ</a:t>
            </a:r>
          </a:p>
          <a:p>
            <a:pPr marL="0" indent="0" algn="just">
              <a:buNone/>
            </a:pPr>
            <a:r>
              <a:rPr lang="ru-RU" sz="2400" b="1" dirty="0">
                <a:solidFill>
                  <a:srgbClr val="002060"/>
                </a:solidFill>
              </a:rPr>
              <a:t>		КЛАСС</a:t>
            </a:r>
          </a:p>
          <a:p>
            <a:pPr marL="0" indent="0" algn="just">
              <a:buNone/>
            </a:pPr>
            <a:r>
              <a:rPr lang="ru-RU" sz="2400" b="1" dirty="0">
                <a:solidFill>
                  <a:srgbClr val="002060"/>
                </a:solidFill>
              </a:rPr>
              <a:t>		ДАТА УРОКА</a:t>
            </a:r>
          </a:p>
          <a:p>
            <a:pPr marL="0" indent="0" algn="just">
              <a:buNone/>
            </a:pPr>
            <a:r>
              <a:rPr lang="ru-RU" sz="2400" b="1" dirty="0">
                <a:solidFill>
                  <a:srgbClr val="002060"/>
                </a:solidFill>
              </a:rPr>
              <a:t>		ТЕМА УРОКА</a:t>
            </a:r>
          </a:p>
          <a:p>
            <a:pPr marL="0" indent="0" algn="just">
              <a:buNone/>
            </a:pPr>
            <a:r>
              <a:rPr lang="ru-RU" sz="2400" b="1" dirty="0">
                <a:solidFill>
                  <a:srgbClr val="002060"/>
                </a:solidFill>
              </a:rPr>
              <a:t>		ВРЕМЯ УРОКА</a:t>
            </a:r>
          </a:p>
          <a:p>
            <a:pPr marL="0" indent="0" algn="just">
              <a:buNone/>
            </a:pPr>
            <a:r>
              <a:rPr lang="ru-RU" sz="2400" b="1" dirty="0">
                <a:solidFill>
                  <a:srgbClr val="002060"/>
                </a:solidFill>
              </a:rPr>
              <a:t>		КОЛИЧЕСВО ДЕТЕЙ, ПОСЕТИВШИХ УРОК</a:t>
            </a:r>
          </a:p>
          <a:p>
            <a:pPr marL="0" indent="0" algn="just">
              <a:buNone/>
            </a:pPr>
            <a:r>
              <a:rPr lang="ru-RU" sz="2400" b="1" dirty="0">
                <a:solidFill>
                  <a:srgbClr val="002060"/>
                </a:solidFill>
              </a:rPr>
              <a:t>		КАКИЕ ПРОБЛЕМЫ БЫЛИ ВО ВРЕМЯ УРОКА </a:t>
            </a:r>
          </a:p>
        </p:txBody>
      </p:sp>
    </p:spTree>
    <p:extLst>
      <p:ext uri="{BB962C8B-B14F-4D97-AF65-F5344CB8AC3E}">
        <p14:creationId xmlns:p14="http://schemas.microsoft.com/office/powerpoint/2010/main" val="124355422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7005849" y="4515966"/>
            <a:ext cx="2133600" cy="273844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325" y="51472"/>
            <a:ext cx="1688107" cy="93610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01783" y="59011"/>
            <a:ext cx="6655806" cy="971299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Пример организации контроля </a:t>
            </a:r>
            <a:endParaRPr lang="ru-RU" sz="2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Arial" panose="020B0604020202020204" pitchFamily="34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958291" y="995116"/>
            <a:ext cx="7827264" cy="3520850"/>
          </a:xfrm>
        </p:spPr>
        <p:txBody>
          <a:bodyPr>
            <a:normAutofit fontScale="77500" lnSpcReduction="20000"/>
          </a:bodyPr>
          <a:lstStyle/>
          <a:p>
            <a:pPr marL="0" indent="0" algn="just">
              <a:buNone/>
            </a:pPr>
            <a:r>
              <a:rPr lang="ru-RU" sz="2400" b="1" dirty="0" smtClean="0">
                <a:solidFill>
                  <a:srgbClr val="002060"/>
                </a:solidFill>
              </a:rPr>
              <a:t>4. Ежедневно </a:t>
            </a:r>
            <a:r>
              <a:rPr lang="ru-RU" sz="2400" b="1" dirty="0">
                <a:solidFill>
                  <a:srgbClr val="002060"/>
                </a:solidFill>
              </a:rPr>
              <a:t>отправлять ученикам отчет по </a:t>
            </a:r>
            <a:r>
              <a:rPr lang="ru-RU" sz="2400" b="1" dirty="0" err="1">
                <a:solidFill>
                  <a:srgbClr val="002060"/>
                </a:solidFill>
              </a:rPr>
              <a:t>google</a:t>
            </a:r>
            <a:r>
              <a:rPr lang="ru-RU" sz="2400" b="1" dirty="0">
                <a:solidFill>
                  <a:srgbClr val="002060"/>
                </a:solidFill>
              </a:rPr>
              <a:t>-ссылке</a:t>
            </a:r>
          </a:p>
          <a:p>
            <a:pPr marL="0" indent="0" algn="just">
              <a:buNone/>
            </a:pPr>
            <a:r>
              <a:rPr lang="ru-RU" sz="2400" b="1" dirty="0">
                <a:solidFill>
                  <a:srgbClr val="002060"/>
                </a:solidFill>
              </a:rPr>
              <a:t>Вопросы:  Ф.И.</a:t>
            </a:r>
          </a:p>
          <a:p>
            <a:pPr marL="0" indent="0" algn="just">
              <a:buNone/>
            </a:pPr>
            <a:r>
              <a:rPr lang="ru-RU" sz="2400" b="1" dirty="0">
                <a:solidFill>
                  <a:srgbClr val="002060"/>
                </a:solidFill>
              </a:rPr>
              <a:t>		КЛАСС</a:t>
            </a:r>
          </a:p>
          <a:p>
            <a:pPr marL="0" indent="0" algn="just">
              <a:buNone/>
            </a:pPr>
            <a:r>
              <a:rPr lang="ru-RU" sz="2400" b="1" dirty="0">
                <a:solidFill>
                  <a:srgbClr val="002060"/>
                </a:solidFill>
              </a:rPr>
              <a:t>		КАК ТЫ СЕГОДНЯ ЗАНИМАЛСЯ</a:t>
            </a:r>
          </a:p>
          <a:p>
            <a:pPr marL="0" indent="0" algn="just">
              <a:buNone/>
            </a:pPr>
            <a:r>
              <a:rPr lang="ru-RU" sz="2400" b="1" dirty="0">
                <a:solidFill>
                  <a:srgbClr val="002060"/>
                </a:solidFill>
              </a:rPr>
              <a:t>		- с помощью заданий в эл дневнике</a:t>
            </a:r>
          </a:p>
          <a:p>
            <a:pPr marL="0" indent="0" algn="just">
              <a:buNone/>
            </a:pPr>
            <a:r>
              <a:rPr lang="ru-RU" sz="2400" b="1" dirty="0">
                <a:solidFill>
                  <a:srgbClr val="002060"/>
                </a:solidFill>
              </a:rPr>
              <a:t>		- </a:t>
            </a:r>
            <a:r>
              <a:rPr lang="ru-RU" sz="2400" b="1" dirty="0" err="1">
                <a:solidFill>
                  <a:srgbClr val="002060"/>
                </a:solidFill>
              </a:rPr>
              <a:t>online</a:t>
            </a:r>
            <a:r>
              <a:rPr lang="ru-RU" sz="2400" b="1" dirty="0">
                <a:solidFill>
                  <a:srgbClr val="002060"/>
                </a:solidFill>
              </a:rPr>
              <a:t> – урок с учителем</a:t>
            </a:r>
          </a:p>
          <a:p>
            <a:pPr marL="0" indent="0" algn="just">
              <a:buNone/>
            </a:pPr>
            <a:r>
              <a:rPr lang="ru-RU" sz="2400" b="1" dirty="0">
                <a:solidFill>
                  <a:srgbClr val="002060"/>
                </a:solidFill>
              </a:rPr>
              <a:t>		- не занимался</a:t>
            </a:r>
          </a:p>
          <a:p>
            <a:pPr marL="0" indent="0" algn="just">
              <a:buNone/>
            </a:pPr>
            <a:r>
              <a:rPr lang="ru-RU" sz="2400" b="1" dirty="0">
                <a:solidFill>
                  <a:srgbClr val="002060"/>
                </a:solidFill>
              </a:rPr>
              <a:t>		КАКИМИ ПЛАТФОРМАМИ ТЫ СЕГОДНЯ ПОЛЬЗОВАЛСЯ</a:t>
            </a:r>
          </a:p>
          <a:p>
            <a:pPr marL="0" indent="0" algn="just">
              <a:buNone/>
            </a:pPr>
            <a:r>
              <a:rPr lang="ru-RU" sz="2400" b="1" dirty="0">
                <a:solidFill>
                  <a:srgbClr val="002060"/>
                </a:solidFill>
              </a:rPr>
              <a:t> («ZOOM», «решу ОГЭ, ЕГЭ, ВПР», «РЭШ», «</a:t>
            </a:r>
            <a:r>
              <a:rPr lang="ru-RU" sz="2400" b="1" dirty="0" err="1">
                <a:solidFill>
                  <a:srgbClr val="002060"/>
                </a:solidFill>
              </a:rPr>
              <a:t>Учи.ру</a:t>
            </a:r>
            <a:r>
              <a:rPr lang="ru-RU" sz="2400" b="1" dirty="0">
                <a:solidFill>
                  <a:srgbClr val="002060"/>
                </a:solidFill>
              </a:rPr>
              <a:t>», «Я-класс», другие)</a:t>
            </a:r>
          </a:p>
          <a:p>
            <a:pPr marL="0" indent="0" algn="just">
              <a:buNone/>
            </a:pPr>
            <a:r>
              <a:rPr lang="ru-RU" sz="2400" b="1" dirty="0">
                <a:solidFill>
                  <a:srgbClr val="002060"/>
                </a:solidFill>
              </a:rPr>
              <a:t>		-если ты не занимался, укажи причину (не работал интернет, сломался ноутбук, ноутбук был занят другим, ресурсы не загружались, ничего из вышеуказанного).</a:t>
            </a:r>
          </a:p>
        </p:txBody>
      </p:sp>
    </p:spTree>
    <p:extLst>
      <p:ext uri="{BB962C8B-B14F-4D97-AF65-F5344CB8AC3E}">
        <p14:creationId xmlns:p14="http://schemas.microsoft.com/office/powerpoint/2010/main" val="15412344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7005849" y="4515966"/>
            <a:ext cx="2133600" cy="273844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325" y="51472"/>
            <a:ext cx="1688107" cy="93610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01783" y="139476"/>
            <a:ext cx="6655806" cy="971299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Организация дистанционного обучения</a:t>
            </a:r>
            <a:endParaRPr lang="ru-RU" sz="2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Arial" panose="020B0604020202020204" pitchFamily="34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395021" y="1514246"/>
            <a:ext cx="8390534" cy="2713940"/>
          </a:xfrm>
        </p:spPr>
        <p:txBody>
          <a:bodyPr>
            <a:normAutofit/>
          </a:bodyPr>
          <a:lstStyle/>
          <a:p>
            <a:pPr marL="0" indent="541338" algn="just">
              <a:buNone/>
            </a:pPr>
            <a:r>
              <a:rPr lang="ru-RU" dirty="0">
                <a:solidFill>
                  <a:srgbClr val="002060"/>
                </a:solidFill>
              </a:rPr>
              <a:t>Итоги </a:t>
            </a:r>
            <a:r>
              <a:rPr lang="ru-RU" dirty="0">
                <a:solidFill>
                  <a:srgbClr val="C00000"/>
                </a:solidFill>
              </a:rPr>
              <a:t>контроля</a:t>
            </a:r>
            <a:r>
              <a:rPr lang="ru-RU" dirty="0">
                <a:solidFill>
                  <a:srgbClr val="002060"/>
                </a:solidFill>
              </a:rPr>
              <a:t> подводятся не реже одного раза в </a:t>
            </a:r>
            <a:r>
              <a:rPr lang="ru-RU" dirty="0" smtClean="0">
                <a:solidFill>
                  <a:srgbClr val="002060"/>
                </a:solidFill>
              </a:rPr>
              <a:t>неделю.</a:t>
            </a:r>
          </a:p>
          <a:p>
            <a:pPr marL="0" indent="541338" algn="just">
              <a:buNone/>
            </a:pPr>
            <a:r>
              <a:rPr lang="ru-RU" smtClean="0">
                <a:solidFill>
                  <a:srgbClr val="002060"/>
                </a:solidFill>
              </a:rPr>
              <a:t>Издаётся </a:t>
            </a:r>
            <a:r>
              <a:rPr lang="ru-RU" dirty="0">
                <a:solidFill>
                  <a:srgbClr val="002060"/>
                </a:solidFill>
              </a:rPr>
              <a:t>приказ о мониторинге успеваемости на дистанционном</a:t>
            </a:r>
            <a:r>
              <a:rPr lang="ru-RU">
                <a:solidFill>
                  <a:srgbClr val="002060"/>
                </a:solidFill>
              </a:rPr>
              <a:t> </a:t>
            </a:r>
            <a:r>
              <a:rPr lang="ru-RU" smtClean="0">
                <a:solidFill>
                  <a:srgbClr val="002060"/>
                </a:solidFill>
              </a:rPr>
              <a:t>обучении.</a:t>
            </a:r>
            <a:endParaRPr lang="ru-RU" sz="25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696573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7005849" y="4515966"/>
            <a:ext cx="2133600" cy="273844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325" y="51472"/>
            <a:ext cx="1688107" cy="93610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01783" y="73641"/>
            <a:ext cx="6655806" cy="971299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Организация дистанционного обучения</a:t>
            </a:r>
            <a:endParaRPr lang="ru-RU" sz="2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Arial" panose="020B0604020202020204" pitchFamily="34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395021" y="1228947"/>
            <a:ext cx="8390534" cy="2474447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2400" b="1" dirty="0" smtClean="0">
                <a:solidFill>
                  <a:srgbClr val="002060"/>
                </a:solidFill>
              </a:rPr>
              <a:t>Объём домашнего задания (</a:t>
            </a:r>
            <a:r>
              <a:rPr lang="ru-RU" sz="2400" b="1" dirty="0">
                <a:solidFill>
                  <a:srgbClr val="002060"/>
                </a:solidFill>
              </a:rPr>
              <a:t>в астрономических часах</a:t>
            </a:r>
            <a:r>
              <a:rPr lang="ru-RU" sz="2400" b="1" dirty="0" smtClean="0">
                <a:solidFill>
                  <a:srgbClr val="002060"/>
                </a:solidFill>
              </a:rPr>
              <a:t>):</a:t>
            </a:r>
          </a:p>
          <a:p>
            <a:pPr marL="0" indent="0" algn="just">
              <a:buNone/>
            </a:pPr>
            <a:endParaRPr lang="ru-RU" sz="1200" b="1" dirty="0" smtClean="0">
              <a:solidFill>
                <a:srgbClr val="002060"/>
              </a:solidFill>
            </a:endParaRPr>
          </a:p>
          <a:p>
            <a:pPr marL="0" indent="0" algn="just">
              <a:buNone/>
            </a:pPr>
            <a:r>
              <a:rPr lang="ru-RU" sz="2800" dirty="0" smtClean="0">
                <a:solidFill>
                  <a:srgbClr val="002060"/>
                </a:solidFill>
              </a:rPr>
              <a:t>во </a:t>
            </a:r>
            <a:r>
              <a:rPr lang="ru-RU" sz="2800" dirty="0">
                <a:solidFill>
                  <a:srgbClr val="002060"/>
                </a:solidFill>
              </a:rPr>
              <a:t>2 - 3 классах - 1,5 </a:t>
            </a:r>
            <a:r>
              <a:rPr lang="ru-RU" sz="2800" dirty="0" smtClean="0">
                <a:solidFill>
                  <a:srgbClr val="002060"/>
                </a:solidFill>
              </a:rPr>
              <a:t>ч.</a:t>
            </a:r>
          </a:p>
          <a:p>
            <a:pPr marL="0" indent="0" algn="just">
              <a:buNone/>
            </a:pPr>
            <a:r>
              <a:rPr lang="ru-RU" sz="2800" dirty="0" smtClean="0">
                <a:solidFill>
                  <a:srgbClr val="002060"/>
                </a:solidFill>
              </a:rPr>
              <a:t>в </a:t>
            </a:r>
            <a:r>
              <a:rPr lang="ru-RU" sz="2800" dirty="0">
                <a:solidFill>
                  <a:srgbClr val="002060"/>
                </a:solidFill>
              </a:rPr>
              <a:t>4 - 5 классах - 2 </a:t>
            </a:r>
            <a:r>
              <a:rPr lang="ru-RU" sz="2800" dirty="0" smtClean="0">
                <a:solidFill>
                  <a:srgbClr val="002060"/>
                </a:solidFill>
              </a:rPr>
              <a:t>ч. </a:t>
            </a:r>
          </a:p>
          <a:p>
            <a:pPr marL="0" indent="0" algn="just">
              <a:buNone/>
            </a:pPr>
            <a:r>
              <a:rPr lang="ru-RU" sz="2800" dirty="0" smtClean="0">
                <a:solidFill>
                  <a:srgbClr val="002060"/>
                </a:solidFill>
              </a:rPr>
              <a:t>в </a:t>
            </a:r>
            <a:r>
              <a:rPr lang="ru-RU" sz="2800" dirty="0">
                <a:solidFill>
                  <a:srgbClr val="002060"/>
                </a:solidFill>
              </a:rPr>
              <a:t>6 - 8 классах - 2,5 </a:t>
            </a:r>
            <a:r>
              <a:rPr lang="ru-RU" sz="2800" dirty="0" smtClean="0">
                <a:solidFill>
                  <a:srgbClr val="002060"/>
                </a:solidFill>
              </a:rPr>
              <a:t>ч. </a:t>
            </a:r>
          </a:p>
          <a:p>
            <a:pPr marL="0" indent="0" algn="just">
              <a:buNone/>
            </a:pPr>
            <a:r>
              <a:rPr lang="ru-RU" sz="2800" dirty="0" smtClean="0">
                <a:solidFill>
                  <a:srgbClr val="002060"/>
                </a:solidFill>
              </a:rPr>
              <a:t>в </a:t>
            </a:r>
            <a:r>
              <a:rPr lang="ru-RU" sz="2800" dirty="0">
                <a:solidFill>
                  <a:srgbClr val="002060"/>
                </a:solidFill>
              </a:rPr>
              <a:t>9 - 11 классах - до 3,5 </a:t>
            </a:r>
            <a:r>
              <a:rPr lang="ru-RU" sz="2800" dirty="0" smtClean="0">
                <a:solidFill>
                  <a:srgbClr val="002060"/>
                </a:solidFill>
              </a:rPr>
              <a:t>ч.</a:t>
            </a:r>
            <a:endParaRPr lang="ru-RU" sz="2800" dirty="0">
              <a:solidFill>
                <a:srgbClr val="002060"/>
              </a:solidFill>
            </a:endParaRPr>
          </a:p>
          <a:p>
            <a:pPr marL="0" indent="0" algn="just">
              <a:buNone/>
            </a:pPr>
            <a:endParaRPr lang="ru-RU" sz="28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56191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923679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378"/>
            <a:r>
              <a:rPr lang="ru-RU" sz="4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СПАСИБО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279214477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929</TotalTime>
  <Words>338</Words>
  <Application>Microsoft Office PowerPoint</Application>
  <PresentationFormat>Экран (16:9)</PresentationFormat>
  <Paragraphs>67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1_Тема Office</vt:lpstr>
      <vt:lpstr>Организация дистанционного обучения</vt:lpstr>
      <vt:lpstr>Организация дистанционного обучения</vt:lpstr>
      <vt:lpstr>Организация дистанционного обучения</vt:lpstr>
      <vt:lpstr>Организация дистанционного обучения</vt:lpstr>
      <vt:lpstr>Организация дистанционного обучения</vt:lpstr>
      <vt:lpstr>Пример организации контроля </vt:lpstr>
      <vt:lpstr>Пример организации контроля </vt:lpstr>
      <vt:lpstr>Организация дистанционного обучения</vt:lpstr>
      <vt:lpstr>Организация дистанционного обучения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Начальное общее образование  в Республике Татарстан</dc:title>
  <dc:creator>Гульфия Ахвердиева</dc:creator>
  <cp:lastModifiedBy>Zakhar</cp:lastModifiedBy>
  <cp:revision>78</cp:revision>
  <cp:lastPrinted>2020-01-27T11:46:39Z</cp:lastPrinted>
  <dcterms:created xsi:type="dcterms:W3CDTF">2020-01-27T06:48:01Z</dcterms:created>
  <dcterms:modified xsi:type="dcterms:W3CDTF">2020-04-08T13:18:00Z</dcterms:modified>
</cp:coreProperties>
</file>